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7" r:id="rId3"/>
    <p:sldId id="321" r:id="rId4"/>
    <p:sldId id="293" r:id="rId5"/>
    <p:sldId id="319" r:id="rId6"/>
    <p:sldId id="320" r:id="rId7"/>
    <p:sldId id="275" r:id="rId8"/>
    <p:sldId id="276" r:id="rId9"/>
    <p:sldId id="294" r:id="rId10"/>
    <p:sldId id="322" r:id="rId11"/>
    <p:sldId id="297" r:id="rId12"/>
    <p:sldId id="300" r:id="rId13"/>
    <p:sldId id="301" r:id="rId14"/>
    <p:sldId id="302" r:id="rId15"/>
    <p:sldId id="323" r:id="rId16"/>
    <p:sldId id="324" r:id="rId17"/>
    <p:sldId id="272" r:id="rId18"/>
    <p:sldId id="311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34"/>
    <a:srgbClr val="FEB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8"/>
    <p:restoredTop sz="94725"/>
  </p:normalViewPr>
  <p:slideViewPr>
    <p:cSldViewPr snapToGrid="0">
      <p:cViewPr varScale="1">
        <p:scale>
          <a:sx n="62" d="100"/>
          <a:sy n="62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24C3-ACD0-C149-BBA3-73A9FC184B7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C8D9-4BB7-0C4E-887C-23517773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16E-3CD1-47D1-A92F-774E9CA586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4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16E-3CD1-47D1-A92F-774E9CA586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1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FF16E-3CD1-47D1-A92F-774E9CA586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4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29531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Interfolio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terfolio@luc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pencyla@lu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lsky@lu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pencyla@luc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lsky@lu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om.luc.edu/car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som.luc.edu/car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B6309-90B4-621B-B0A1-9AD2FDCB974F}"/>
              </a:ext>
            </a:extLst>
          </p:cNvPr>
          <p:cNvSpPr/>
          <p:nvPr/>
        </p:nvSpPr>
        <p:spPr>
          <a:xfrm>
            <a:off x="-654168" y="230038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597B12D1-4CD0-2617-A777-14466E0E8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5B679-AAEF-DE9F-F1B8-685F6D5C841D}"/>
              </a:ext>
            </a:extLst>
          </p:cNvPr>
          <p:cNvSpPr txBox="1"/>
          <p:nvPr/>
        </p:nvSpPr>
        <p:spPr>
          <a:xfrm>
            <a:off x="6312" y="971347"/>
            <a:ext cx="1209784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8D0034"/>
                </a:solidFill>
                <a:latin typeface="Calibri"/>
                <a:ea typeface="Calibri"/>
                <a:cs typeface="Calibri"/>
              </a:rPr>
              <a:t>Faculty Interfolio Information Session</a:t>
            </a:r>
            <a:endParaRPr lang="en-US" sz="5400" dirty="0">
              <a:solidFill>
                <a:srgbClr val="8D003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5400" b="1" dirty="0">
                <a:solidFill>
                  <a:srgbClr val="8D0034"/>
                </a:solidFill>
                <a:latin typeface="Calibri"/>
                <a:ea typeface="Calibri"/>
                <a:cs typeface="Calibri"/>
              </a:rPr>
              <a:t>Loyola University Chicago</a:t>
            </a:r>
            <a:endParaRPr lang="en-US" sz="5400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70A1B-F17A-DD9D-BE39-3060861ADB96}"/>
              </a:ext>
            </a:extLst>
          </p:cNvPr>
          <p:cNvSpPr txBox="1"/>
          <p:nvPr/>
        </p:nvSpPr>
        <p:spPr>
          <a:xfrm>
            <a:off x="4338687" y="3378607"/>
            <a:ext cx="37914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June 12, 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BE2C-6394-1C96-2FA7-562884189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6DB028-09F0-395A-A057-CC74036C891D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CF3FB9ED-A80C-EC60-DE96-FFF97206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00FC9-51D1-DB22-36D2-EDD12E5647B1}"/>
              </a:ext>
            </a:extLst>
          </p:cNvPr>
          <p:cNvSpPr txBox="1"/>
          <p:nvPr/>
        </p:nvSpPr>
        <p:spPr>
          <a:xfrm>
            <a:off x="816078" y="1039090"/>
            <a:ext cx="1057095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Step 2. </a:t>
            </a:r>
            <a:r>
              <a:rPr lang="en-US" sz="4000" dirty="0">
                <a:ea typeface="+mn-lt"/>
                <a:cs typeface="+mn-lt"/>
              </a:rPr>
              <a:t>Upload Candidate Materials for</a:t>
            </a:r>
            <a:r>
              <a:rPr lang="en-US" sz="4000" dirty="0">
                <a:solidFill>
                  <a:srgbClr val="8D0034"/>
                </a:solidFill>
                <a:ea typeface="+mn-lt"/>
                <a:cs typeface="+mn-lt"/>
              </a:rPr>
              <a:t> internal review</a:t>
            </a:r>
            <a:endParaRPr lang="en-US" sz="4000" dirty="0">
              <a:solidFill>
                <a:srgbClr val="8D0034"/>
              </a:solidFill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DDD108-4090-21BA-40CF-E895FA6E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14" y="2307928"/>
            <a:ext cx="7135368" cy="3821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436870-2DA5-C3B8-34B5-64BE6BB2D3DA}"/>
              </a:ext>
            </a:extLst>
          </p:cNvPr>
          <p:cNvSpPr/>
          <p:nvPr/>
        </p:nvSpPr>
        <p:spPr>
          <a:xfrm>
            <a:off x="8075221" y="3040083"/>
            <a:ext cx="795647" cy="510639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F0BDF-0585-6EFB-AB46-BC113BF9B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029D10-3081-DACD-8F48-65A72C2737B7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D40288F6-C172-B36A-F242-492F27D4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40030-FBD4-F2D5-BB33-9ACD90F125F7}"/>
              </a:ext>
            </a:extLst>
          </p:cNvPr>
          <p:cNvSpPr txBox="1"/>
          <p:nvPr/>
        </p:nvSpPr>
        <p:spPr>
          <a:xfrm>
            <a:off x="1236306" y="909734"/>
            <a:ext cx="58316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Uploading materials: files</a:t>
            </a:r>
            <a:endParaRPr lang="en-US" sz="2800"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052064A-9B4A-898E-AAFF-AECBB049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92" y="1566318"/>
            <a:ext cx="5619103" cy="3725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871F2F4-F5A6-F52F-F02E-76F7B9DAF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87" y="1588726"/>
            <a:ext cx="6129475" cy="33250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43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0E413-D1A7-180A-6E15-2CCDC35C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99A748-D641-7D0B-6972-4AEF4781945C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C2810D7C-B0A8-ED73-1D60-6E3DCA49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6C77C-C9EE-1B02-4A97-C113D27132A8}"/>
              </a:ext>
            </a:extLst>
          </p:cNvPr>
          <p:cNvSpPr txBox="1"/>
          <p:nvPr/>
        </p:nvSpPr>
        <p:spPr>
          <a:xfrm>
            <a:off x="1236306" y="909734"/>
            <a:ext cx="68811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Uploading materials: link to online video</a:t>
            </a:r>
            <a:endParaRPr lang="en-US" sz="2800">
              <a:cs typeface="Calibri"/>
            </a:endParaRPr>
          </a:p>
        </p:txBody>
      </p:sp>
      <p:pic>
        <p:nvPicPr>
          <p:cNvPr id="2" name="Picture 1" descr="A screenshot of a video&#10;&#10;Description automatically generated">
            <a:extLst>
              <a:ext uri="{FF2B5EF4-FFF2-40B4-BE49-F238E27FC236}">
                <a16:creationId xmlns:a16="http://schemas.microsoft.com/office/drawing/2014/main" id="{9F158915-3993-3538-60EE-F6B5D354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68" y="1874808"/>
            <a:ext cx="54608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63812-57C8-7C99-A20E-B4C6A0D0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1DECF7-F8BD-31F0-BC7C-EBDA219A8474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35F0D840-B73A-8267-6370-C0A6F226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12A66-CD53-9D2F-E146-3E03E5392C97}"/>
              </a:ext>
            </a:extLst>
          </p:cNvPr>
          <p:cNvSpPr txBox="1"/>
          <p:nvPr/>
        </p:nvSpPr>
        <p:spPr>
          <a:xfrm>
            <a:off x="1236306" y="909734"/>
            <a:ext cx="68811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Uploading materials: link to webpage</a:t>
            </a:r>
            <a:endParaRPr lang="en-US" sz="2800">
              <a:cs typeface="Calibri"/>
            </a:endParaRPr>
          </a:p>
        </p:txBody>
      </p:sp>
      <p:pic>
        <p:nvPicPr>
          <p:cNvPr id="6" name="Picture 5" descr="A screenshot of a webpage&#10;&#10;Description automatically generated">
            <a:extLst>
              <a:ext uri="{FF2B5EF4-FFF2-40B4-BE49-F238E27FC236}">
                <a16:creationId xmlns:a16="http://schemas.microsoft.com/office/drawing/2014/main" id="{5A8132E7-DA82-822A-87C6-97082D57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30" y="1716656"/>
            <a:ext cx="57837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8EC4D-E537-6E0A-18DC-BCB7185C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84D02-11DA-0EF8-1E4E-A6C2793C5E7D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ECD726C6-26C1-1045-7A4D-C6CB2D64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5352A-FE5B-3601-3E42-18C789D67C71}"/>
              </a:ext>
            </a:extLst>
          </p:cNvPr>
          <p:cNvSpPr txBox="1"/>
          <p:nvPr/>
        </p:nvSpPr>
        <p:spPr>
          <a:xfrm>
            <a:off x="816078" y="1039090"/>
            <a:ext cx="1057095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A</a:t>
            </a:r>
            <a:r>
              <a:rPr lang="en-US" sz="4000" dirty="0">
                <a:ea typeface="+mn-lt"/>
                <a:cs typeface="+mn-lt"/>
              </a:rPr>
              <a:t>fter uploading all materials, </a:t>
            </a:r>
            <a:r>
              <a:rPr lang="en-US" sz="4000" dirty="0">
                <a:solidFill>
                  <a:srgbClr val="8D0034"/>
                </a:solidFill>
                <a:ea typeface="+mn-lt"/>
                <a:cs typeface="+mn-lt"/>
              </a:rPr>
              <a:t>submit</a:t>
            </a:r>
            <a:r>
              <a:rPr lang="en-US" sz="4000" dirty="0">
                <a:ea typeface="+mn-lt"/>
                <a:cs typeface="+mn-lt"/>
              </a:rPr>
              <a:t> packet. Click on the checkboxes, then click the Submit button.</a:t>
            </a: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8460444-1B34-A931-1427-DB5352C9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85" y="3170708"/>
            <a:ext cx="8008188" cy="31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BE2C-6394-1C96-2FA7-562884189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6DB028-09F0-395A-A057-CC74036C891D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CF3FB9ED-A80C-EC60-DE96-FFF97206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00FC9-51D1-DB22-36D2-EDD12E5647B1}"/>
              </a:ext>
            </a:extLst>
          </p:cNvPr>
          <p:cNvSpPr txBox="1"/>
          <p:nvPr/>
        </p:nvSpPr>
        <p:spPr>
          <a:xfrm>
            <a:off x="816078" y="1039090"/>
            <a:ext cx="1057095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Step 3. </a:t>
            </a:r>
            <a:r>
              <a:rPr lang="en-US" sz="4000" dirty="0">
                <a:ea typeface="+mn-lt"/>
                <a:cs typeface="+mn-lt"/>
              </a:rPr>
              <a:t>Upload confidential</a:t>
            </a:r>
            <a:r>
              <a:rPr lang="en-US" sz="4000" dirty="0">
                <a:solidFill>
                  <a:srgbClr val="8D0034"/>
                </a:solidFill>
                <a:ea typeface="+mn-lt"/>
                <a:cs typeface="+mn-lt"/>
              </a:rPr>
              <a:t> internal review files</a:t>
            </a:r>
            <a:endParaRPr lang="en-US" sz="4000" dirty="0">
              <a:solidFill>
                <a:srgbClr val="8D0034"/>
              </a:solidFill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F92DDDD-7401-BA79-CB6C-533A15BF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99" y="2023975"/>
            <a:ext cx="7772400" cy="43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BE2C-6394-1C96-2FA7-562884189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6DB028-09F0-395A-A057-CC74036C891D}"/>
              </a:ext>
            </a:extLst>
          </p:cNvPr>
          <p:cNvSpPr/>
          <p:nvPr/>
        </p:nvSpPr>
        <p:spPr>
          <a:xfrm>
            <a:off x="-654168" y="386007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CF3FB9ED-A80C-EC60-DE96-FFF97206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D6B974-5BDD-86C4-7686-2928B59F1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3" y="2708247"/>
            <a:ext cx="7772400" cy="4075683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0D8BA94-7246-4A95-63A3-B6FDC442A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27"/>
            <a:ext cx="6997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D6EAF-2ED1-72AF-7C51-3D2B3F6A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FB96D-23F6-9B95-328D-6E6DC0F57F3C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99EBEFF4-17AA-91A2-0901-7034D0C7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FCB38-566E-2A60-10CE-3544EE0A7340}"/>
              </a:ext>
            </a:extLst>
          </p:cNvPr>
          <p:cNvSpPr txBox="1"/>
          <p:nvPr/>
        </p:nvSpPr>
        <p:spPr>
          <a:xfrm>
            <a:off x="3105449" y="857453"/>
            <a:ext cx="611155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8D0034"/>
                </a:solidFill>
                <a:cs typeface="Calibri"/>
              </a:rPr>
              <a:t>Interfolio RPT Support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8B7DB-981C-D009-8026-3D9958D3440C}"/>
              </a:ext>
            </a:extLst>
          </p:cNvPr>
          <p:cNvSpPr txBox="1"/>
          <p:nvPr/>
        </p:nvSpPr>
        <p:spPr>
          <a:xfrm>
            <a:off x="1087072" y="2253748"/>
            <a:ext cx="9474385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Segoe UI"/>
              </a:rPr>
              <a:t>For technical support, please contact </a:t>
            </a:r>
            <a:r>
              <a:rPr lang="en-US" sz="2800" dirty="0" err="1">
                <a:latin typeface="Calibri"/>
                <a:cs typeface="Segoe UI"/>
              </a:rPr>
              <a:t>Interfolio's</a:t>
            </a:r>
            <a:r>
              <a:rPr lang="en-US" sz="2800" dirty="0">
                <a:latin typeface="Calibri"/>
                <a:cs typeface="Segoe UI"/>
              </a:rPr>
              <a:t> Support team:</a:t>
            </a:r>
            <a:r>
              <a:rPr lang="en-US" sz="2800" dirty="0">
                <a:solidFill>
                  <a:srgbClr val="373A3C"/>
                </a:solidFill>
                <a:latin typeface="Calibri"/>
                <a:cs typeface="Segoe UI"/>
              </a:rPr>
              <a:t> </a:t>
            </a:r>
            <a:r>
              <a:rPr lang="en-US" sz="2800" b="1" dirty="0">
                <a:solidFill>
                  <a:srgbClr val="981E4D"/>
                </a:solidFill>
                <a:latin typeface="Calibri"/>
                <a:cs typeface="Segoe UI"/>
                <a:hlinkClick r:id="rId3"/>
              </a:rPr>
              <a:t>help@Interfolio.com</a:t>
            </a:r>
            <a:r>
              <a:rPr lang="en-US" sz="2800" dirty="0">
                <a:solidFill>
                  <a:srgbClr val="373A3C"/>
                </a:solidFill>
                <a:latin typeface="Calibri"/>
                <a:cs typeface="Segoe UI"/>
              </a:rPr>
              <a:t> </a:t>
            </a:r>
            <a:r>
              <a:rPr lang="en-US" sz="2800" dirty="0">
                <a:latin typeface="Calibri"/>
                <a:cs typeface="Segoe UI"/>
              </a:rPr>
              <a:t>or (877) 997-8807</a:t>
            </a:r>
            <a:endParaRPr lang="en-US" sz="28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Segoe UI"/>
              </a:rPr>
              <a:t>For questions about candidate cases, adding/managing users, and academic unit templates, please contact:</a:t>
            </a:r>
            <a:r>
              <a:rPr lang="en-US" sz="2800" dirty="0">
                <a:solidFill>
                  <a:srgbClr val="373A3C"/>
                </a:solidFill>
                <a:latin typeface="Calibri"/>
                <a:cs typeface="Segoe UI"/>
              </a:rPr>
              <a:t> </a:t>
            </a:r>
            <a:r>
              <a:rPr lang="en-US" sz="2800" b="1" u="sng" dirty="0">
                <a:solidFill>
                  <a:srgbClr val="0070C0"/>
                </a:solidFill>
                <a:latin typeface="Calibri"/>
                <a:cs typeface="Segoe UI"/>
              </a:rPr>
              <a:t>mpencyla@</a:t>
            </a:r>
            <a:r>
              <a:rPr lang="en-US" sz="2800" b="1" dirty="0">
                <a:solidFill>
                  <a:srgbClr val="981E4D"/>
                </a:solidFill>
                <a:latin typeface="Calibri"/>
                <a:cs typeface="Segoe UI"/>
                <a:hlinkClick r:id="rId4"/>
              </a:rPr>
              <a:t>luc.edu</a:t>
            </a:r>
            <a:r>
              <a:rPr lang="en-US" sz="2800" dirty="0">
                <a:solidFill>
                  <a:srgbClr val="373A3C"/>
                </a:solidFill>
                <a:latin typeface="Calibri"/>
                <a:cs typeface="Segoe UI"/>
              </a:rPr>
              <a:t> 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solidFill>
                <a:srgbClr val="373A3C"/>
              </a:solidFill>
              <a:cs typeface="Segoe UI"/>
            </a:endParaRPr>
          </a:p>
          <a:p>
            <a:endParaRPr lang="en-US" sz="2800" dirty="0">
              <a:solidFill>
                <a:srgbClr val="0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86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B8181-35E8-D155-D084-D3B00051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65B64-8E2B-F1DD-42E2-F5B4D350730A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7AC08E48-F473-00DC-52CB-4876633BE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DF9B8-FE53-8EBC-6157-5D882D05FC22}"/>
              </a:ext>
            </a:extLst>
          </p:cNvPr>
          <p:cNvSpPr txBox="1"/>
          <p:nvPr/>
        </p:nvSpPr>
        <p:spPr>
          <a:xfrm>
            <a:off x="893114" y="913629"/>
            <a:ext cx="1055806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8D0034"/>
                </a:solidFill>
                <a:cs typeface="Calibri"/>
              </a:rPr>
              <a:t>Loyola's Interfolio Support Website</a:t>
            </a:r>
          </a:p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AF4A498D-EEB4-3656-D754-C20975E3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74" y="1894320"/>
            <a:ext cx="80867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BE126-5F42-53BC-6C28-4EB8566A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1214B-1DE4-9FCF-5768-E57F0359CF94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0F11165D-6707-7E78-DB2F-04AA296B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1025E-C917-DC54-32C3-F9A17A5B4A7B}"/>
              </a:ext>
            </a:extLst>
          </p:cNvPr>
          <p:cNvSpPr txBox="1"/>
          <p:nvPr/>
        </p:nvSpPr>
        <p:spPr>
          <a:xfrm>
            <a:off x="1117179" y="1326091"/>
            <a:ext cx="489857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Contacts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EB556-A6CB-2FEE-BC91-BE1850F3A639}"/>
              </a:ext>
            </a:extLst>
          </p:cNvPr>
          <p:cNvSpPr txBox="1"/>
          <p:nvPr/>
        </p:nvSpPr>
        <p:spPr>
          <a:xfrm>
            <a:off x="3759825" y="1555249"/>
            <a:ext cx="466530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b="1" dirty="0">
              <a:solidFill>
                <a:srgbClr val="8D0034"/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Michelle </a:t>
            </a:r>
            <a:r>
              <a:rPr lang="en-US" b="1" dirty="0" err="1">
                <a:solidFill>
                  <a:srgbClr val="8D0034"/>
                </a:solidFill>
                <a:ea typeface="+mn-lt"/>
                <a:cs typeface="+mn-lt"/>
              </a:rPr>
              <a:t>Pencyla</a:t>
            </a:r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, M.Ed. 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Assistant Provost, Faculty Administration, Health Sciences Campus Office </a:t>
            </a:r>
            <a:r>
              <a:rPr lang="en-US" dirty="0">
                <a:ea typeface="+mn-lt"/>
                <a:cs typeface="+mn-lt"/>
                <a:hlinkClick r:id="rId3"/>
              </a:rPr>
              <a:t>mpencyla@luc.edu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br>
              <a:rPr lang="en-US" dirty="0">
                <a:ea typeface="+mn-lt"/>
                <a:cs typeface="+mn-lt"/>
              </a:rPr>
            </a:br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Julia Elsky, Ph.D.</a:t>
            </a:r>
            <a:endParaRPr lang="en-US" b="1" dirty="0">
              <a:solidFill>
                <a:srgbClr val="8D0034"/>
              </a:solidFill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rgbClr val="202124"/>
                </a:solidFill>
                <a:ea typeface="+mn-lt"/>
                <a:cs typeface="+mn-lt"/>
              </a:rPr>
              <a:t>Associate Director of Faculty Affairs;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rgbClr val="202124"/>
                </a:solidFill>
                <a:ea typeface="+mn-lt"/>
                <a:cs typeface="+mn-lt"/>
              </a:rPr>
              <a:t>Associate Professor, Department of Modern Languages &amp; Literatures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jelsky@luc.edu</a:t>
            </a:r>
            <a:r>
              <a:rPr lang="en-US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458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BE126-5F42-53BC-6C28-4EB8566A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1214B-1DE4-9FCF-5768-E57F0359CF94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0F11165D-6707-7E78-DB2F-04AA296BC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EB556-A6CB-2FEE-BC91-BE1850F3A639}"/>
              </a:ext>
            </a:extLst>
          </p:cNvPr>
          <p:cNvSpPr txBox="1"/>
          <p:nvPr/>
        </p:nvSpPr>
        <p:spPr>
          <a:xfrm>
            <a:off x="2921330" y="1021869"/>
            <a:ext cx="550715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a typeface="+mn-lt"/>
                <a:cs typeface="+mn-lt"/>
              </a:rPr>
              <a:t>Introductions</a:t>
            </a: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endParaRPr lang="en-US" b="1" dirty="0">
              <a:solidFill>
                <a:srgbClr val="8D0034"/>
              </a:solidFill>
              <a:ea typeface="+mn-lt"/>
              <a:cs typeface="+mn-lt"/>
            </a:endParaRPr>
          </a:p>
          <a:p>
            <a:pPr algn="ctr"/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Michelle </a:t>
            </a:r>
            <a:r>
              <a:rPr lang="en-US" b="1" dirty="0" err="1">
                <a:solidFill>
                  <a:srgbClr val="8D0034"/>
                </a:solidFill>
                <a:ea typeface="+mn-lt"/>
                <a:cs typeface="+mn-lt"/>
              </a:rPr>
              <a:t>Pencyla</a:t>
            </a:r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, M.Ed. 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Assistant Provost, Faculty Administration, Health Sciences Campus Office </a:t>
            </a:r>
            <a:r>
              <a:rPr lang="en-US" dirty="0">
                <a:ea typeface="+mn-lt"/>
                <a:cs typeface="+mn-lt"/>
                <a:hlinkClick r:id="rId3"/>
              </a:rPr>
              <a:t>mpencyla@luc.edu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br>
              <a:rPr lang="en-US" dirty="0">
                <a:ea typeface="+mn-lt"/>
                <a:cs typeface="+mn-lt"/>
              </a:rPr>
            </a:br>
            <a:r>
              <a:rPr lang="en-US" b="1" dirty="0">
                <a:solidFill>
                  <a:srgbClr val="8D0034"/>
                </a:solidFill>
                <a:ea typeface="+mn-lt"/>
                <a:cs typeface="+mn-lt"/>
              </a:rPr>
              <a:t>Julia Elsky, Ph.D.</a:t>
            </a:r>
            <a:endParaRPr lang="en-US" b="1" dirty="0">
              <a:solidFill>
                <a:srgbClr val="8D0034"/>
              </a:solidFill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rgbClr val="202124"/>
                </a:solidFill>
                <a:ea typeface="+mn-lt"/>
                <a:cs typeface="+mn-lt"/>
              </a:rPr>
              <a:t>Associate Director of Faculty Affairs;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rgbClr val="202124"/>
                </a:solidFill>
                <a:ea typeface="+mn-lt"/>
                <a:cs typeface="+mn-lt"/>
              </a:rPr>
              <a:t>Associate Professor, Department of Modern Languages &amp; Literatures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jelsky@luc.edu</a:t>
            </a:r>
            <a:r>
              <a:rPr lang="en-US" dirty="0">
                <a:ea typeface="+mn-lt"/>
                <a:cs typeface="+mn-lt"/>
              </a:rPr>
              <a:t>   </a:t>
            </a:r>
          </a:p>
        </p:txBody>
      </p:sp>
    </p:spTree>
    <p:extLst>
      <p:ext uri="{BB962C8B-B14F-4D97-AF65-F5344CB8AC3E}">
        <p14:creationId xmlns:p14="http://schemas.microsoft.com/office/powerpoint/2010/main" val="37267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6C58B-18CB-0C9A-99A4-3E1C7B53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C34AA-5261-0074-CF01-6E08E9219BA5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32189557-93DC-472B-0C89-8411AD65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BFF40-C00A-0B5C-E36B-CC353CBA5183}"/>
              </a:ext>
            </a:extLst>
          </p:cNvPr>
          <p:cNvSpPr txBox="1"/>
          <p:nvPr/>
        </p:nvSpPr>
        <p:spPr>
          <a:xfrm>
            <a:off x="-194689" y="582609"/>
            <a:ext cx="1258151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8D0034"/>
                </a:solidFill>
                <a:cs typeface="Calibri"/>
              </a:rPr>
              <a:t>Walk Through of SSOM Promotion Process </a:t>
            </a:r>
          </a:p>
          <a:p>
            <a:pPr algn="ctr"/>
            <a:r>
              <a:rPr lang="en-US" sz="4000" b="1" dirty="0">
                <a:solidFill>
                  <a:srgbClr val="8D0034"/>
                </a:solidFill>
                <a:cs typeface="Calibri"/>
              </a:rPr>
              <a:t>and Interfolio RPT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20722-7874-4993-624A-634374C42120}"/>
              </a:ext>
            </a:extLst>
          </p:cNvPr>
          <p:cNvSpPr txBox="1"/>
          <p:nvPr/>
        </p:nvSpPr>
        <p:spPr>
          <a:xfrm>
            <a:off x="1122592" y="1733231"/>
            <a:ext cx="1040613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SSOM Promotion Process Timeline 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 Introducing Interfolio RPT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How to access </a:t>
            </a:r>
            <a:r>
              <a:rPr lang="en-US" sz="2400" dirty="0" err="1">
                <a:ea typeface="+mn-lt"/>
                <a:cs typeface="+mn-lt"/>
              </a:rPr>
              <a:t>Interfolio</a:t>
            </a:r>
            <a:r>
              <a:rPr lang="en-US" sz="2400" dirty="0">
                <a:ea typeface="+mn-lt"/>
                <a:cs typeface="+mn-lt"/>
              </a:rPr>
              <a:t> RPT and upload materials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</a:t>
            </a:r>
            <a:r>
              <a:rPr lang="en-US" sz="2400" dirty="0">
                <a:cs typeface="Calibri"/>
              </a:rPr>
              <a:t>Q &amp; A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11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130" y="1226426"/>
            <a:ext cx="11860306" cy="5631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u="sng" dirty="0">
                <a:latin typeface="+mn-lt"/>
              </a:rPr>
              <a:t>April 15:  </a:t>
            </a:r>
            <a:r>
              <a:rPr lang="en-US" sz="2400" dirty="0">
                <a:latin typeface="+mn-lt"/>
              </a:rPr>
              <a:t>The department chair submits the list of faculty going up for promotion and/or tenure</a:t>
            </a:r>
          </a:p>
          <a:p>
            <a:r>
              <a:rPr lang="en-US" sz="2400" b="1" u="sng" dirty="0">
                <a:latin typeface="+mn-lt"/>
              </a:rPr>
              <a:t>August 1</a:t>
            </a:r>
            <a:r>
              <a:rPr lang="en-US" sz="2400" u="sng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 Completed application packets submitted via Interfolio </a:t>
            </a:r>
          </a:p>
          <a:p>
            <a:r>
              <a:rPr lang="en-US" sz="2400" b="1" u="sng" dirty="0">
                <a:latin typeface="+mn-lt"/>
              </a:rPr>
              <a:t>December 1:</a:t>
            </a:r>
            <a:r>
              <a:rPr lang="en-US" sz="2400" dirty="0">
                <a:latin typeface="+mn-lt"/>
              </a:rPr>
              <a:t> All promotion packets ordinarily will have been reviewed by CART.  </a:t>
            </a:r>
          </a:p>
          <a:p>
            <a:r>
              <a:rPr lang="en-US" sz="2400" b="1" dirty="0">
                <a:latin typeface="+mn-lt"/>
              </a:rPr>
              <a:t>If CART Votes are Negative</a:t>
            </a:r>
            <a:r>
              <a:rPr lang="en-US" sz="2400" dirty="0">
                <a:latin typeface="+mn-lt"/>
              </a:rPr>
              <a:t>: Chair notified as soon as possible to discuss with the faculty member</a:t>
            </a:r>
          </a:p>
          <a:p>
            <a:r>
              <a:rPr lang="en-US" sz="2400" b="1" u="sng" dirty="0">
                <a:latin typeface="+mn-lt"/>
              </a:rPr>
              <a:t>December 15</a:t>
            </a:r>
            <a:r>
              <a:rPr lang="en-US" sz="2400" u="sng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 Chairs will ordinarily have been notified of the recommendation by CART.  </a:t>
            </a:r>
          </a:p>
          <a:p>
            <a:r>
              <a:rPr lang="en-US" sz="2400" dirty="0">
                <a:latin typeface="+mn-lt"/>
              </a:rPr>
              <a:t>By </a:t>
            </a:r>
            <a:r>
              <a:rPr lang="en-US" sz="2400" b="1" u="sng" dirty="0">
                <a:latin typeface="+mn-lt"/>
              </a:rPr>
              <a:t>March 15</a:t>
            </a:r>
            <a:r>
              <a:rPr lang="en-US" sz="2400" dirty="0">
                <a:latin typeface="+mn-lt"/>
              </a:rPr>
              <a:t>: All candidates will ordinarily have been notified by the Provost of the University’s final decision.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6696" y="312026"/>
            <a:ext cx="7972378" cy="9950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Timeline of 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91611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130" y="1226426"/>
            <a:ext cx="11860306" cy="563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Reference materials are located at the SSOM CART Website: </a:t>
            </a:r>
            <a:r>
              <a:rPr lang="en-US" sz="2400" dirty="0">
                <a:latin typeface="+mn-lt"/>
                <a:hlinkClick r:id="rId3"/>
              </a:rPr>
              <a:t>https://ssom.luc.edu/cart/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514350" indent="-514350">
              <a:buAutoNum type="arabicParenR"/>
            </a:pPr>
            <a:r>
              <a:rPr lang="en-US" sz="2400" dirty="0">
                <a:latin typeface="+mn-lt"/>
              </a:rPr>
              <a:t>Timeline Memo – Final packet needs to be uploaded by 8/1/24.</a:t>
            </a:r>
          </a:p>
          <a:p>
            <a:pPr marL="514350" indent="-514350">
              <a:buAutoNum type="arabicParenR"/>
            </a:pPr>
            <a:r>
              <a:rPr lang="en-US" sz="2400" dirty="0">
                <a:latin typeface="+mn-lt"/>
              </a:rPr>
              <a:t>Example promotion packet and cover sheet</a:t>
            </a:r>
          </a:p>
          <a:p>
            <a:pPr marL="514350" indent="-514350">
              <a:buAutoNum type="arabicParenR"/>
            </a:pPr>
            <a:r>
              <a:rPr lang="en-US" sz="2400" dirty="0">
                <a:latin typeface="+mn-lt"/>
              </a:rPr>
              <a:t>P&amp;T Guidelines and Addendums</a:t>
            </a:r>
          </a:p>
          <a:p>
            <a:pPr marL="514350" indent="-514350">
              <a:buFont typeface="Arial"/>
              <a:buAutoNum type="arabicParenR"/>
            </a:pPr>
            <a:r>
              <a:rPr lang="en-US" sz="2400" dirty="0">
                <a:latin typeface="+mn-lt"/>
              </a:rPr>
              <a:t>CV Format for SSOM Faculty – make sure PubMed ID included on Bibliography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6696" y="312026"/>
            <a:ext cx="7972378" cy="995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SSOM CART Website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25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130" y="1226426"/>
            <a:ext cx="11860306" cy="563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Is this an early promotion? </a:t>
            </a:r>
          </a:p>
          <a:p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If the number of years at the current rank is less than 5 years as of July 1, 2024, this is considered an </a:t>
            </a:r>
            <a:r>
              <a:rPr lang="en-US" sz="2400" b="1" i="1" u="sng" dirty="0">
                <a:latin typeface="+mn-lt"/>
              </a:rPr>
              <a:t>early promotion</a:t>
            </a:r>
            <a:r>
              <a:rPr lang="en-US" sz="2400" i="1" dirty="0">
                <a:latin typeface="+mn-lt"/>
              </a:rPr>
              <a:t>. </a:t>
            </a:r>
          </a:p>
          <a:p>
            <a:pPr marL="0" indent="0">
              <a:buNone/>
            </a:pPr>
            <a:endParaRPr lang="en-US" sz="2400" i="1" dirty="0">
              <a:latin typeface="+mn-lt"/>
            </a:endParaRPr>
          </a:p>
          <a:p>
            <a:r>
              <a:rPr lang="en-US" sz="2400" i="1" dirty="0">
                <a:latin typeface="+mn-lt"/>
              </a:rPr>
              <a:t>This requires the department chair letters, the faculty’s CV and personal statement  to contain detail on how the faculty member demonstrated extraordinary effort  for consideration for early promotion.</a:t>
            </a:r>
          </a:p>
          <a:p>
            <a:pPr marL="0" indent="0">
              <a:buNone/>
            </a:pPr>
            <a:endParaRPr lang="en-US" sz="2400" i="1" dirty="0">
              <a:latin typeface="+mn-lt"/>
            </a:endParaRPr>
          </a:p>
          <a:p>
            <a:pPr marL="0" indent="0">
              <a:buNone/>
            </a:pPr>
            <a:r>
              <a:rPr lang="en-US" sz="2400" b="1" i="1" dirty="0">
                <a:latin typeface="+mn-lt"/>
              </a:rPr>
              <a:t>CV Needs to be in the proper format</a:t>
            </a:r>
          </a:p>
          <a:p>
            <a:r>
              <a:rPr lang="en-US" sz="2400" i="1" dirty="0">
                <a:latin typeface="+mn-lt"/>
              </a:rPr>
              <a:t>An example of the SSOM CV format is located at the </a:t>
            </a:r>
            <a:r>
              <a:rPr lang="en-US" sz="2400" i="1" dirty="0">
                <a:latin typeface="+mn-lt"/>
                <a:hlinkClick r:id="rId3"/>
              </a:rPr>
              <a:t>http://ssom.luc.edu/cart/</a:t>
            </a:r>
            <a:r>
              <a:rPr lang="en-US" sz="2400" i="1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6696" y="312026"/>
            <a:ext cx="7972378" cy="995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items to keep in mind</a:t>
            </a:r>
          </a:p>
        </p:txBody>
      </p:sp>
    </p:spTree>
    <p:extLst>
      <p:ext uri="{BB962C8B-B14F-4D97-AF65-F5344CB8AC3E}">
        <p14:creationId xmlns:p14="http://schemas.microsoft.com/office/powerpoint/2010/main" val="203125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6C58B-18CB-0C9A-99A4-3E1C7B53C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C34AA-5261-0074-CF01-6E08E9219BA5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32189557-93DC-472B-0C89-8411AD65D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BFF40-C00A-0B5C-E36B-CC353CBA5183}"/>
              </a:ext>
            </a:extLst>
          </p:cNvPr>
          <p:cNvSpPr txBox="1"/>
          <p:nvPr/>
        </p:nvSpPr>
        <p:spPr>
          <a:xfrm>
            <a:off x="2446029" y="582609"/>
            <a:ext cx="729961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Walk Through of </a:t>
            </a:r>
            <a:r>
              <a:rPr lang="en-US" sz="4000" b="1" dirty="0" err="1">
                <a:solidFill>
                  <a:srgbClr val="8D0034"/>
                </a:solidFill>
                <a:cs typeface="Calibri"/>
              </a:rPr>
              <a:t>Interfolio</a:t>
            </a:r>
            <a:r>
              <a:rPr lang="en-US" sz="4000" b="1" dirty="0">
                <a:solidFill>
                  <a:srgbClr val="8D0034"/>
                </a:solidFill>
                <a:cs typeface="Calibri"/>
              </a:rPr>
              <a:t> RPT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20722-7874-4993-624A-634374C42120}"/>
              </a:ext>
            </a:extLst>
          </p:cNvPr>
          <p:cNvSpPr txBox="1"/>
          <p:nvPr/>
        </p:nvSpPr>
        <p:spPr>
          <a:xfrm>
            <a:off x="1122592" y="1733231"/>
            <a:ext cx="1040613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• Introducing </a:t>
            </a:r>
            <a:r>
              <a:rPr lang="en-US" sz="2400" dirty="0" err="1">
                <a:ea typeface="+mn-lt"/>
                <a:cs typeface="+mn-lt"/>
              </a:rPr>
              <a:t>Interfolio</a:t>
            </a:r>
            <a:r>
              <a:rPr lang="en-US" sz="2400" dirty="0">
                <a:ea typeface="+mn-lt"/>
                <a:cs typeface="+mn-lt"/>
              </a:rPr>
              <a:t> RPT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How to access </a:t>
            </a:r>
            <a:r>
              <a:rPr lang="en-US" sz="2400" dirty="0" err="1">
                <a:ea typeface="+mn-lt"/>
                <a:cs typeface="+mn-lt"/>
              </a:rPr>
              <a:t>Interfolio</a:t>
            </a:r>
            <a:r>
              <a:rPr lang="en-US" sz="2400" dirty="0">
                <a:ea typeface="+mn-lt"/>
                <a:cs typeface="+mn-lt"/>
              </a:rPr>
              <a:t> RPT and upload materials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</a:t>
            </a:r>
            <a:r>
              <a:rPr lang="en-US" sz="2400" dirty="0">
                <a:cs typeface="Calibri"/>
              </a:rPr>
              <a:t>Q &amp; A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43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19763-BD8F-E6A5-2805-649F2B907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E10C11-4951-2B64-3605-649F914ADDE7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CF6FCCEF-9FAB-C8F5-FDD0-5FE9AA37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A9C2B-6CE1-F904-11FA-1238A96F0B12}"/>
              </a:ext>
            </a:extLst>
          </p:cNvPr>
          <p:cNvSpPr txBox="1"/>
          <p:nvPr/>
        </p:nvSpPr>
        <p:spPr>
          <a:xfrm>
            <a:off x="1388827" y="558631"/>
            <a:ext cx="62865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What is </a:t>
            </a:r>
            <a:r>
              <a:rPr lang="en-US" sz="4000" b="1" dirty="0" err="1">
                <a:solidFill>
                  <a:srgbClr val="8D0034"/>
                </a:solidFill>
                <a:cs typeface="Calibri"/>
              </a:rPr>
              <a:t>Interfolio</a:t>
            </a:r>
            <a:r>
              <a:rPr lang="en-US" sz="4000" b="1" dirty="0">
                <a:solidFill>
                  <a:srgbClr val="8D0034"/>
                </a:solidFill>
                <a:cs typeface="Calibri"/>
              </a:rPr>
              <a:t> RPT?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92CFC-4D45-F720-F872-2E96759A5D7A}"/>
              </a:ext>
            </a:extLst>
          </p:cNvPr>
          <p:cNvSpPr txBox="1"/>
          <p:nvPr/>
        </p:nvSpPr>
        <p:spPr>
          <a:xfrm>
            <a:off x="268350" y="1348308"/>
            <a:ext cx="1040613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• Online tool for faculty under review to tell their story 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Enable committees to conduct efficient, fair digital evaluations of faculty 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Provide academic leadership with a consistent source of reliable information about all faculty evaluations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• </a:t>
            </a:r>
            <a:r>
              <a:rPr lang="en-US" sz="2400" dirty="0">
                <a:cs typeface="Calibri"/>
              </a:rPr>
              <a:t>Faculty Affairs will request that Schools/College send names of faculty who are applying for tenure and/or promotion in late spring/early summer, depending on your School’s promotion timeline. Once we receive those names, we will create </a:t>
            </a:r>
            <a:r>
              <a:rPr lang="en-US" sz="2400" dirty="0" err="1">
                <a:cs typeface="Calibri"/>
              </a:rPr>
              <a:t>Interfolio</a:t>
            </a:r>
            <a:r>
              <a:rPr lang="en-US" sz="2400" dirty="0">
                <a:cs typeface="Calibri"/>
              </a:rPr>
              <a:t> RPT cases for faculty and notify faculty directly via </a:t>
            </a:r>
            <a:r>
              <a:rPr lang="en-US" sz="2400" dirty="0" err="1">
                <a:cs typeface="Calibri"/>
              </a:rPr>
              <a:t>Interfolio</a:t>
            </a:r>
            <a:r>
              <a:rPr lang="en-US" sz="2400" dirty="0">
                <a:cs typeface="Calibri"/>
              </a:rPr>
              <a:t> RPT.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77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038DD-9D5D-3B13-92F9-EB606BFB3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D6DA8B-29A2-EFC6-4B02-C527C4461866}"/>
              </a:ext>
            </a:extLst>
          </p:cNvPr>
          <p:cNvSpPr/>
          <p:nvPr/>
        </p:nvSpPr>
        <p:spPr>
          <a:xfrm>
            <a:off x="-654332" y="309440"/>
            <a:ext cx="13500336" cy="6397923"/>
          </a:xfrm>
          <a:prstGeom prst="rect">
            <a:avLst/>
          </a:prstGeom>
          <a:solidFill>
            <a:schemeClr val="bg1"/>
          </a:solidFill>
          <a:ln w="57150">
            <a:solidFill>
              <a:srgbClr val="FEB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yola University Chicago Digital Special Collections | Loyola University  Chicago Logo · Loyola Traditions">
            <a:extLst>
              <a:ext uri="{FF2B5EF4-FFF2-40B4-BE49-F238E27FC236}">
                <a16:creationId xmlns:a16="http://schemas.microsoft.com/office/drawing/2014/main" id="{2A292E5B-F19F-F46A-2CB2-42588054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04" y="5201093"/>
            <a:ext cx="1723846" cy="12441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2D8CC-BAF5-4B32-80EE-188D33DB8B67}"/>
              </a:ext>
            </a:extLst>
          </p:cNvPr>
          <p:cNvSpPr txBox="1"/>
          <p:nvPr/>
        </p:nvSpPr>
        <p:spPr>
          <a:xfrm>
            <a:off x="1376795" y="1039090"/>
            <a:ext cx="967955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8D0034"/>
                </a:solidFill>
                <a:cs typeface="Calibri"/>
              </a:rPr>
              <a:t>Step 1. </a:t>
            </a:r>
            <a:r>
              <a:rPr lang="en-US" sz="4000" dirty="0">
                <a:cs typeface="Calibri"/>
              </a:rPr>
              <a:t>Log into </a:t>
            </a:r>
            <a:r>
              <a:rPr lang="en-US" sz="4000" dirty="0" err="1">
                <a:cs typeface="Calibri"/>
              </a:rPr>
              <a:t>Interfolio</a:t>
            </a:r>
            <a:r>
              <a:rPr lang="en-US" sz="4000" dirty="0">
                <a:cs typeface="Calibri"/>
              </a:rPr>
              <a:t> RPT using your LUC email address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076CCBF-1A61-2579-EAF8-0A937C71D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73" y="2639528"/>
            <a:ext cx="7772400" cy="3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4263</TotalTime>
  <Words>648</Words>
  <Application>Microsoft Office PowerPoint</Application>
  <PresentationFormat>Widescreen</PresentationFormat>
  <Paragraphs>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Timeline of Important Dates</vt:lpstr>
      <vt:lpstr>SSOM CART Website  </vt:lpstr>
      <vt:lpstr>Important items to keep in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Pencyla, Michelle</dc:creator>
  <cp:lastModifiedBy>Pencyla, Michelle</cp:lastModifiedBy>
  <cp:revision>105</cp:revision>
  <dcterms:created xsi:type="dcterms:W3CDTF">2023-12-21T23:01:28Z</dcterms:created>
  <dcterms:modified xsi:type="dcterms:W3CDTF">2024-06-12T13:33:59Z</dcterms:modified>
</cp:coreProperties>
</file>